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81" r:id="rId2"/>
    <p:sldId id="257" r:id="rId3"/>
    <p:sldId id="359" r:id="rId4"/>
    <p:sldId id="316" r:id="rId5"/>
    <p:sldId id="282" r:id="rId6"/>
    <p:sldId id="423" r:id="rId7"/>
    <p:sldId id="361" r:id="rId8"/>
    <p:sldId id="424" r:id="rId9"/>
    <p:sldId id="352" r:id="rId10"/>
    <p:sldId id="353" r:id="rId11"/>
    <p:sldId id="354" r:id="rId12"/>
    <p:sldId id="355" r:id="rId13"/>
    <p:sldId id="425" r:id="rId14"/>
    <p:sldId id="299" r:id="rId15"/>
  </p:sldIdLst>
  <p:sldSz cx="9144000" cy="6858000" type="screen4x3"/>
  <p:notesSz cx="6858000" cy="9144000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937" autoAdjust="0"/>
  </p:normalViewPr>
  <p:slideViewPr>
    <p:cSldViewPr>
      <p:cViewPr varScale="1">
        <p:scale>
          <a:sx n="104" d="100"/>
          <a:sy n="104" d="100"/>
        </p:scale>
        <p:origin x="192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182905-C615-4569-BC7E-EB75D0437753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4238FF-0C54-44FF-A355-77CDE17343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7681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1293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189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2284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53906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1884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Ryan,</a:t>
            </a:r>
            <a:r>
              <a:rPr lang="en-US" baseline="0" dirty="0"/>
              <a:t> Lucia, Kellie, and Laurie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49676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62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6017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324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733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Ryan</a:t>
            </a:r>
            <a:r>
              <a:rPr lang="en-US" baseline="0" dirty="0"/>
              <a:t> will introduce our Org Chart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9604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451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8938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E4238FF-0C54-44FF-A355-77CDE17343F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72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5539B-D7FE-4A41-AD56-D296B0BC0E90}" type="datetimeFigureOut">
              <a:rPr lang="en-US" smtClean="0"/>
              <a:pPr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60170-7320-4467-B134-03CEF75928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url?sa=i&amp;rct=j&amp;q=&amp;esrc=s&amp;source=images&amp;cd=&amp;cad=rja&amp;uact=8&amp;ved=0ahUKEwiYsMrT_v7VAhWLRSYKHe0_BpEQjRwIBw&amp;url=https://www.pinterest.com/pin/436004807650116512/&amp;psig=AFQjCNFU0Dq1ITnEPYnivuGwq1xnXF4b9A&amp;ust=1504183584593748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228600"/>
            <a:ext cx="8458200" cy="1927225"/>
          </a:xfrm>
        </p:spPr>
        <p:txBody>
          <a:bodyPr>
            <a:normAutofit/>
          </a:bodyPr>
          <a:lstStyle/>
          <a:p>
            <a:r>
              <a:rPr lang="en-US" dirty="0">
                <a:latin typeface="Baskerville Old Face" panose="02020602080505020303" pitchFamily="18" charset="0"/>
              </a:rPr>
              <a:t>The AACPS Central Offices Student Services Team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01621" y="5791200"/>
            <a:ext cx="6400800" cy="685800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Baskerville Old Face" panose="02020602080505020303" pitchFamily="18" charset="0"/>
              </a:rPr>
              <a:t>November 2017</a:t>
            </a:r>
          </a:p>
        </p:txBody>
      </p:sp>
      <p:pic>
        <p:nvPicPr>
          <p:cNvPr id="1026" name="Picture 2" descr="Image result for collaboration quotes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057400"/>
            <a:ext cx="5867400" cy="3581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879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7772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latin typeface="Baskerville Old Face" panose="02020602080505020303" pitchFamily="18" charset="0"/>
              </a:rPr>
              <a:t>Coordinator of School Counseling</a:t>
            </a:r>
          </a:p>
          <a:p>
            <a:pPr algn="ctr"/>
            <a:endParaRPr lang="en-US" sz="66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6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Lucia Martin</a:t>
            </a:r>
          </a:p>
          <a:p>
            <a:pPr algn="ctr"/>
            <a:r>
              <a:rPr lang="en-US" sz="6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410-222-5280</a:t>
            </a:r>
          </a:p>
          <a:p>
            <a:pPr algn="ctr"/>
            <a:r>
              <a:rPr lang="en-US" sz="48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946343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7772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latin typeface="Baskerville Old Face" panose="02020602080505020303" pitchFamily="18" charset="0"/>
              </a:rPr>
              <a:t>Coordinator of Pupil Personnel</a:t>
            </a:r>
          </a:p>
          <a:p>
            <a:pPr algn="ctr"/>
            <a:endParaRPr lang="en-US" sz="66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6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Laurie Jones</a:t>
            </a:r>
          </a:p>
          <a:p>
            <a:pPr algn="ctr"/>
            <a:r>
              <a:rPr lang="en-US" sz="6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410-222-5284</a:t>
            </a:r>
          </a:p>
          <a:p>
            <a:pPr algn="ctr"/>
            <a:r>
              <a:rPr lang="en-US" sz="48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458222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7772400" cy="71096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latin typeface="Baskerville Old Face" panose="02020602080505020303" pitchFamily="18" charset="0"/>
              </a:rPr>
              <a:t>Director of School Health</a:t>
            </a:r>
          </a:p>
          <a:p>
            <a:pPr algn="ctr"/>
            <a:endParaRPr lang="en-US" sz="66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6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Karen Siska-Creel</a:t>
            </a:r>
          </a:p>
          <a:p>
            <a:pPr algn="ctr"/>
            <a:r>
              <a:rPr lang="en-US" sz="6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410-222-7213</a:t>
            </a:r>
          </a:p>
          <a:p>
            <a:pPr algn="ctr"/>
            <a:r>
              <a:rPr lang="en-US" sz="6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410-222-6838</a:t>
            </a:r>
          </a:p>
          <a:p>
            <a:pPr algn="ctr"/>
            <a:r>
              <a:rPr lang="en-US" sz="48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00079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304800"/>
            <a:ext cx="7772400" cy="60939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latin typeface="Baskerville Old Face" panose="02020602080505020303" pitchFamily="18" charset="0"/>
              </a:rPr>
              <a:t>504 Program Manager</a:t>
            </a:r>
          </a:p>
          <a:p>
            <a:pPr algn="ctr"/>
            <a:endParaRPr lang="en-US" sz="66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6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Wendy Chermak</a:t>
            </a:r>
          </a:p>
          <a:p>
            <a:pPr algn="ctr"/>
            <a:r>
              <a:rPr lang="en-US" sz="66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410-626-0207</a:t>
            </a:r>
          </a:p>
          <a:p>
            <a:pPr algn="ctr"/>
            <a:r>
              <a:rPr lang="en-US" sz="48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44631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190897"/>
            <a:ext cx="3641059" cy="3886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1219200"/>
            <a:ext cx="4114800" cy="3429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6079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09600"/>
            <a:ext cx="8458200" cy="4985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>
                <a:latin typeface="Baskerville Old Face" panose="02020602080505020303" pitchFamily="18" charset="0"/>
              </a:rPr>
              <a:t>Outcome</a:t>
            </a:r>
            <a:r>
              <a:rPr lang="en-US" sz="5400" u="sng" dirty="0">
                <a:latin typeface="Baskerville Old Face" panose="02020602080505020303" pitchFamily="18" charset="0"/>
              </a:rPr>
              <a:t> </a:t>
            </a:r>
          </a:p>
          <a:p>
            <a:pPr algn="ctr"/>
            <a:endParaRPr lang="en-US" sz="2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r>
              <a:rPr lang="en-US" sz="48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Members of the Anne Arundel County CAC will have a better understanding of the role of the Student Services Team in Anne Arundel County Public Schools.  </a:t>
            </a:r>
            <a:endParaRPr lang="en-US" sz="60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2253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609600"/>
            <a:ext cx="8458200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5400" b="1" u="sng" dirty="0">
                <a:latin typeface="Baskerville Old Face" panose="02020602080505020303" pitchFamily="18" charset="0"/>
              </a:rPr>
              <a:t>Mission of Student Services</a:t>
            </a:r>
            <a:r>
              <a:rPr lang="en-US" sz="5400" u="sng" dirty="0">
                <a:latin typeface="Baskerville Old Face" panose="02020602080505020303" pitchFamily="18" charset="0"/>
              </a:rPr>
              <a:t> </a:t>
            </a:r>
          </a:p>
          <a:p>
            <a:pPr algn="ctr"/>
            <a:endParaRPr lang="en-US" sz="5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Supporting students in overcoming barriers to achieve school success. </a:t>
            </a:r>
          </a:p>
          <a:p>
            <a:endParaRPr lang="en-US" sz="4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857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28600"/>
            <a:ext cx="7772400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u="sng" dirty="0">
                <a:latin typeface="Baskerville Old Face" panose="02020602080505020303" pitchFamily="18" charset="0"/>
              </a:rPr>
              <a:t>Vision for Student Support Services</a:t>
            </a:r>
          </a:p>
          <a:p>
            <a:endParaRPr lang="en-US" sz="5400" dirty="0">
              <a:latin typeface="Baskerville Old Face" panose="02020602080505020303" pitchFamily="18" charset="0"/>
            </a:endParaRPr>
          </a:p>
          <a:p>
            <a:pPr algn="ctr"/>
            <a:r>
              <a:rPr lang="en-US" sz="48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We will work as collaborative and coordinated teams to determine supports to overcome barriers to student success.  </a:t>
            </a:r>
          </a:p>
        </p:txBody>
      </p:sp>
    </p:spTree>
    <p:extLst>
      <p:ext uri="{BB962C8B-B14F-4D97-AF65-F5344CB8AC3E}">
        <p14:creationId xmlns:p14="http://schemas.microsoft.com/office/powerpoint/2010/main" val="10234841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660532" y="1486566"/>
            <a:ext cx="1981200" cy="124584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>
            <a:stCxn id="31" idx="2"/>
          </p:cNvCxnSpPr>
          <p:nvPr/>
        </p:nvCxnSpPr>
        <p:spPr>
          <a:xfrm>
            <a:off x="4677810" y="2725641"/>
            <a:ext cx="3520" cy="93195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691377" y="3633403"/>
            <a:ext cx="5867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682041" y="36335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3688613" y="36335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5641732" y="36335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7558777" y="36335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967477" y="4776500"/>
            <a:ext cx="1447800" cy="136838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963310" y="4779448"/>
            <a:ext cx="1447800" cy="137452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4910349" y="4776500"/>
            <a:ext cx="1447800" cy="13657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6775878" y="4776500"/>
            <a:ext cx="1447800" cy="136280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91610" y="363545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u="sng" dirty="0">
                <a:latin typeface="Baskerville Old Face" panose="02020602080505020303" pitchFamily="18" charset="0"/>
              </a:rPr>
              <a:t>Student Support Services Org Chart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687210" y="1525312"/>
            <a:ext cx="1981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Assistant Superintendent for Student Support Services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958141" y="4866547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Executive Director of Alternative Education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2955811" y="4860527"/>
            <a:ext cx="144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Director of Safe and Orderly Schools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943733" y="4942019"/>
            <a:ext cx="1447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Director of Student Services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775878" y="5167164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CRASC </a:t>
            </a:r>
          </a:p>
        </p:txBody>
      </p:sp>
    </p:spTree>
    <p:extLst>
      <p:ext uri="{BB962C8B-B14F-4D97-AF65-F5344CB8AC3E}">
        <p14:creationId xmlns:p14="http://schemas.microsoft.com/office/powerpoint/2010/main" val="3533736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44993" y="914205"/>
            <a:ext cx="1447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568893" y="1543012"/>
            <a:ext cx="0" cy="838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44439" y="2362200"/>
            <a:ext cx="515156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61004" y="2368062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732940" y="2343112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443046" y="2381212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4311905" y="1391133"/>
            <a:ext cx="2977261" cy="64521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80510" y="3520471"/>
            <a:ext cx="1447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009040" y="3516534"/>
            <a:ext cx="1447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5367651" y="3520471"/>
            <a:ext cx="1447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250723" y="1744583"/>
            <a:ext cx="1447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extBox 28"/>
          <p:cNvSpPr txBox="1"/>
          <p:nvPr/>
        </p:nvSpPr>
        <p:spPr>
          <a:xfrm>
            <a:off x="723900" y="7461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u="sng" dirty="0">
                <a:latin typeface="Baskerville Old Face" panose="02020602080505020303" pitchFamily="18" charset="0"/>
              </a:rPr>
              <a:t>Student Services Org Chart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854549" y="943853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Director of Student Services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98722" y="35264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Coordinator of Psychological Services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1941636" y="358853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Coordinator of School Counseling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690508" y="3549104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Coordinator of Pupil Personnel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7239000" y="1774758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Director of Nursing </a:t>
            </a:r>
          </a:p>
        </p:txBody>
      </p:sp>
      <p:cxnSp>
        <p:nvCxnSpPr>
          <p:cNvPr id="37" name="Straight Connector 36"/>
          <p:cNvCxnSpPr/>
          <p:nvPr/>
        </p:nvCxnSpPr>
        <p:spPr>
          <a:xfrm>
            <a:off x="933450" y="4111869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750938" y="4145341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4443046" y="4145341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304193" y="4652562"/>
            <a:ext cx="1447800" cy="97594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/>
          <p:cNvSpPr/>
          <p:nvPr/>
        </p:nvSpPr>
        <p:spPr>
          <a:xfrm>
            <a:off x="2035208" y="4640445"/>
            <a:ext cx="1447800" cy="97594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3746345" y="4637512"/>
            <a:ext cx="1447800" cy="98180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extBox 47"/>
          <p:cNvSpPr txBox="1"/>
          <p:nvPr/>
        </p:nvSpPr>
        <p:spPr>
          <a:xfrm>
            <a:off x="267918" y="4695019"/>
            <a:ext cx="144780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One School Psychologist Resource Staff, School Psychologists, and School Social Workers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2009040" y="4725034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Two School Counselor Resource Staff to Support School Counselors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3753307" y="4726219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Homeless, Out of Area, and Kinship Resource PPWs and Field PPWs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7962900" y="2381212"/>
            <a:ext cx="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19950" y="2983608"/>
            <a:ext cx="1485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School Health Supervisors, School Nurses, Health Assistants</a:t>
            </a:r>
          </a:p>
        </p:txBody>
      </p:sp>
      <p:sp>
        <p:nvSpPr>
          <p:cNvPr id="54" name="Rectangle 53"/>
          <p:cNvSpPr/>
          <p:nvPr/>
        </p:nvSpPr>
        <p:spPr>
          <a:xfrm>
            <a:off x="7261078" y="2914612"/>
            <a:ext cx="1447800" cy="9730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 rot="767785">
            <a:off x="4399346" y="1187391"/>
            <a:ext cx="28583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Partnership to School Health through the Department of Health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6096000" y="2351061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3726931" y="3516534"/>
            <a:ext cx="14478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TextBox 39"/>
          <p:cNvSpPr txBox="1"/>
          <p:nvPr/>
        </p:nvSpPr>
        <p:spPr>
          <a:xfrm>
            <a:off x="5413228" y="3561705"/>
            <a:ext cx="1447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/>
              <a:t>Program Manager 504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9976" y="5010572"/>
            <a:ext cx="2819400" cy="1057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4384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304800"/>
            <a:ext cx="7772400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u="sng" dirty="0">
                <a:latin typeface="Baskerville Old Face" panose="02020602080505020303" pitchFamily="18" charset="0"/>
              </a:rPr>
              <a:t>Assistant Superintendent for Student Support Services</a:t>
            </a:r>
          </a:p>
          <a:p>
            <a:pPr algn="ctr"/>
            <a:endParaRPr lang="en-US" sz="54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5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Sally Egan</a:t>
            </a:r>
          </a:p>
          <a:p>
            <a:pPr algn="ctr"/>
            <a:r>
              <a:rPr lang="en-US" sz="54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Work - 410-222-5320  </a:t>
            </a:r>
          </a:p>
        </p:txBody>
      </p:sp>
    </p:spTree>
    <p:extLst>
      <p:ext uri="{BB962C8B-B14F-4D97-AF65-F5344CB8AC3E}">
        <p14:creationId xmlns:p14="http://schemas.microsoft.com/office/powerpoint/2010/main" val="210536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457200"/>
            <a:ext cx="777240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>
                <a:latin typeface="Baskerville Old Face" panose="02020602080505020303" pitchFamily="18" charset="0"/>
              </a:rPr>
              <a:t>Director of Student Services</a:t>
            </a:r>
          </a:p>
          <a:p>
            <a:pPr algn="ctr"/>
            <a:endParaRPr lang="en-US" sz="60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6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Ryan Voegtlin</a:t>
            </a:r>
          </a:p>
          <a:p>
            <a:pPr algn="ctr"/>
            <a:r>
              <a:rPr lang="en-US" sz="6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Work - 410-222-5322  </a:t>
            </a:r>
          </a:p>
        </p:txBody>
      </p:sp>
    </p:spTree>
    <p:extLst>
      <p:ext uri="{BB962C8B-B14F-4D97-AF65-F5344CB8AC3E}">
        <p14:creationId xmlns:p14="http://schemas.microsoft.com/office/powerpoint/2010/main" val="10671218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09600"/>
            <a:ext cx="77724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b="1" u="sng" dirty="0">
                <a:latin typeface="Baskerville Old Face" panose="02020602080505020303" pitchFamily="18" charset="0"/>
              </a:rPr>
              <a:t>Coordinator of Psychological Services</a:t>
            </a:r>
          </a:p>
          <a:p>
            <a:pPr algn="ctr"/>
            <a:endParaRPr lang="en-US" sz="6000" dirty="0">
              <a:solidFill>
                <a:srgbClr val="FF0000"/>
              </a:solidFill>
              <a:latin typeface="Baskerville Old Face" panose="02020602080505020303" pitchFamily="18" charset="0"/>
            </a:endParaRPr>
          </a:p>
          <a:p>
            <a:pPr algn="ctr"/>
            <a:r>
              <a:rPr lang="en-US" sz="6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Kellie Anderson</a:t>
            </a:r>
          </a:p>
          <a:p>
            <a:pPr algn="ctr"/>
            <a:r>
              <a:rPr lang="en-US" sz="60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410-222-5285</a:t>
            </a:r>
          </a:p>
          <a:p>
            <a:pPr algn="ctr"/>
            <a:r>
              <a:rPr lang="en-US" sz="4800" dirty="0">
                <a:solidFill>
                  <a:srgbClr val="FF0000"/>
                </a:solidFill>
                <a:latin typeface="Baskerville Old Face" panose="02020602080505020303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175803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The AACPS Central Offices Student Services Team&amp;quot;&quot;/&gt;&lt;property id=&quot;20307&quot; value=&quot;281&quot;/&gt;&lt;/object&gt;&lt;object type=&quot;3&quot; unique_id=&quot;10004&quot;&gt;&lt;property id=&quot;20148&quot; value=&quot;5&quot;/&gt;&lt;property id=&quot;20300&quot; value=&quot;Slide 2&quot;/&gt;&lt;property id=&quot;20307&quot; value=&quot;257&quot;/&gt;&lt;/object&gt;&lt;object type=&quot;3&quot; unique_id=&quot;10005&quot;&gt;&lt;property id=&quot;20148&quot; value=&quot;5&quot;/&gt;&lt;property id=&quot;20300&quot; value=&quot;Slide 4&quot;/&gt;&lt;property id=&quot;20307&quot; value=&quot;316&quot;/&gt;&lt;/object&gt;&lt;object type=&quot;3&quot; unique_id=&quot;10006&quot;&gt;&lt;property id=&quot;20148&quot; value=&quot;5&quot;/&gt;&lt;property id=&quot;20300&quot; value=&quot;Slide 5&quot;/&gt;&lt;property id=&quot;20307&quot; value=&quot;282&quot;/&gt;&lt;/object&gt;&lt;object type=&quot;3&quot; unique_id=&quot;10044&quot;&gt;&lt;property id=&quot;20148&quot; value=&quot;5&quot;/&gt;&lt;property id=&quot;20300&quot; value=&quot;Slide 14&quot;/&gt;&lt;property id=&quot;20307&quot; value=&quot;299&quot;/&gt;&lt;/object&gt;&lt;object type=&quot;3&quot; unique_id=&quot;12062&quot;&gt;&lt;property id=&quot;20148&quot; value=&quot;5&quot;/&gt;&lt;property id=&quot;20300&quot; value=&quot;Slide 9&quot;/&gt;&lt;property id=&quot;20307&quot; value=&quot;352&quot;/&gt;&lt;/object&gt;&lt;object type=&quot;3&quot; unique_id=&quot;12063&quot;&gt;&lt;property id=&quot;20148&quot; value=&quot;5&quot;/&gt;&lt;property id=&quot;20300&quot; value=&quot;Slide 10&quot;/&gt;&lt;property id=&quot;20307&quot; value=&quot;353&quot;/&gt;&lt;/object&gt;&lt;object type=&quot;3&quot; unique_id=&quot;12064&quot;&gt;&lt;property id=&quot;20148&quot; value=&quot;5&quot;/&gt;&lt;property id=&quot;20300&quot; value=&quot;Slide 11&quot;/&gt;&lt;property id=&quot;20307&quot; value=&quot;354&quot;/&gt;&lt;/object&gt;&lt;object type=&quot;3&quot; unique_id=&quot;12631&quot;&gt;&lt;property id=&quot;20148&quot; value=&quot;5&quot;/&gt;&lt;property id=&quot;20300&quot; value=&quot;Slide 12&quot;/&gt;&lt;property id=&quot;20307&quot; value=&quot;355&quot;/&gt;&lt;/object&gt;&lt;object type=&quot;3&quot; unique_id=&quot;13311&quot;&gt;&lt;property id=&quot;20148&quot; value=&quot;5&quot;/&gt;&lt;property id=&quot;20300&quot; value=&quot;Slide 3&quot;/&gt;&lt;property id=&quot;20307&quot; value=&quot;359&quot;/&gt;&lt;/object&gt;&lt;object type=&quot;3&quot; unique_id=&quot;13491&quot;&gt;&lt;property id=&quot;20148&quot; value=&quot;5&quot;/&gt;&lt;property id=&quot;20300&quot; value=&quot;Slide 7&quot;/&gt;&lt;property id=&quot;20307&quot; value=&quot;361&quot;/&gt;&lt;/object&gt;&lt;object type=&quot;3&quot; unique_id=&quot;21096&quot;&gt;&lt;property id=&quot;20148&quot; value=&quot;5&quot;/&gt;&lt;property id=&quot;20300&quot; value=&quot;Slide 6&quot;/&gt;&lt;property id=&quot;20307&quot; value=&quot;423&quot;/&gt;&lt;/object&gt;&lt;object type=&quot;3&quot; unique_id=&quot;23280&quot;&gt;&lt;property id=&quot;20148&quot; value=&quot;5&quot;/&gt;&lt;property id=&quot;20300&quot; value=&quot;Slide 8&quot;/&gt;&lt;property id=&quot;20307&quot; value=&quot;424&quot;/&gt;&lt;/object&gt;&lt;object type=&quot;3&quot; unique_id=&quot;23515&quot;&gt;&lt;property id=&quot;20148&quot; value=&quot;5&quot;/&gt;&lt;property id=&quot;20300&quot; value=&quot;Slide 13&quot;/&gt;&lt;property id=&quot;20307&quot; value=&quot;425&quot;/&gt;&lt;/object&gt;&lt;/object&gt;&lt;object type=&quot;8&quot; unique_id=&quot;10090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3670</TotalTime>
  <Words>268</Words>
  <Application>Microsoft Office PowerPoint</Application>
  <PresentationFormat>On-screen Show (4:3)</PresentationFormat>
  <Paragraphs>79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Baskerville Old Face</vt:lpstr>
      <vt:lpstr>Calibri</vt:lpstr>
      <vt:lpstr>Office Theme</vt:lpstr>
      <vt:lpstr>The AACPS Central Offices Student Services Team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Anne Arundel County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RVOEGTLIN</dc:creator>
  <cp:lastModifiedBy>Weaver, Anne</cp:lastModifiedBy>
  <cp:revision>395</cp:revision>
  <dcterms:created xsi:type="dcterms:W3CDTF">2013-04-02T23:47:03Z</dcterms:created>
  <dcterms:modified xsi:type="dcterms:W3CDTF">2017-11-29T13:48:51Z</dcterms:modified>
</cp:coreProperties>
</file>